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
  </p:notesMasterIdLst>
  <p:handoutMasterIdLst>
    <p:handoutMasterId r:id="rId10"/>
  </p:handoutMasterIdLst>
  <p:sldIdLst>
    <p:sldId id="256" r:id="rId2"/>
    <p:sldId id="257" r:id="rId3"/>
    <p:sldId id="258" r:id="rId4"/>
    <p:sldId id="259" r:id="rId5"/>
    <p:sldId id="262" r:id="rId6"/>
    <p:sldId id="260" r:id="rId7"/>
    <p:sldId id="261"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4" d="100"/>
          <a:sy n="104" d="100"/>
        </p:scale>
        <p:origin x="-174"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88A1373-AA21-4334-B47E-601075BC7F0F}" type="datetimeFigureOut">
              <a:rPr lang="en-US" smtClean="0"/>
              <a:pPr/>
              <a:t>8/23/2013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C505267-61ED-48A0-9FDF-586641C98B94}"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C9E6401-78C6-4CCF-9264-50A6E249F932}" type="datetimeFigureOut">
              <a:rPr lang="en-US" smtClean="0"/>
              <a:pPr/>
              <a:t>8/23/2013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D0101CE-719E-4228-8C3B-0818EECE0DF0}"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D0101CE-719E-4228-8C3B-0818EECE0DF0}"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Give a few minutes for</a:t>
            </a:r>
            <a:r>
              <a:rPr lang="en-US" baseline="0" dirty="0" smtClean="0"/>
              <a:t> students to think about and respond to the question.  Answers will be used later in the lesson, so don’t share now.</a:t>
            </a:r>
            <a:endParaRPr lang="en-US" dirty="0"/>
          </a:p>
        </p:txBody>
      </p:sp>
      <p:sp>
        <p:nvSpPr>
          <p:cNvPr id="4" name="Slide Number Placeholder 3"/>
          <p:cNvSpPr>
            <a:spLocks noGrp="1"/>
          </p:cNvSpPr>
          <p:nvPr>
            <p:ph type="sldNum" sz="quarter" idx="10"/>
          </p:nvPr>
        </p:nvSpPr>
        <p:spPr/>
        <p:txBody>
          <a:bodyPr/>
          <a:lstStyle/>
          <a:p>
            <a:fld id="{7D0101CE-719E-4228-8C3B-0818EECE0DF0}"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Have students write</a:t>
            </a:r>
            <a:r>
              <a:rPr lang="en-US" baseline="0" dirty="0" smtClean="0"/>
              <a:t> the questions in their notebooks, leaving space for each answer, then click on the hyperlink and have them answer the questions.</a:t>
            </a:r>
            <a:endParaRPr lang="en-US" dirty="0"/>
          </a:p>
        </p:txBody>
      </p:sp>
      <p:sp>
        <p:nvSpPr>
          <p:cNvPr id="4" name="Slide Number Placeholder 3"/>
          <p:cNvSpPr>
            <a:spLocks noGrp="1"/>
          </p:cNvSpPr>
          <p:nvPr>
            <p:ph type="sldNum" sz="quarter" idx="10"/>
          </p:nvPr>
        </p:nvSpPr>
        <p:spPr/>
        <p:txBody>
          <a:bodyPr/>
          <a:lstStyle/>
          <a:p>
            <a:fld id="{7D0101CE-719E-4228-8C3B-0818EECE0DF0}"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After</a:t>
            </a:r>
            <a:r>
              <a:rPr lang="en-US" baseline="0" dirty="0" smtClean="0"/>
              <a:t> viewing the website and going over answers review the facts with students, then have them answer the 2 questions in their notes.</a:t>
            </a:r>
            <a:endParaRPr lang="en-US" dirty="0"/>
          </a:p>
        </p:txBody>
      </p:sp>
      <p:sp>
        <p:nvSpPr>
          <p:cNvPr id="4" name="Slide Number Placeholder 3"/>
          <p:cNvSpPr>
            <a:spLocks noGrp="1"/>
          </p:cNvSpPr>
          <p:nvPr>
            <p:ph type="sldNum" sz="quarter" idx="10"/>
          </p:nvPr>
        </p:nvSpPr>
        <p:spPr/>
        <p:txBody>
          <a:bodyPr/>
          <a:lstStyle/>
          <a:p>
            <a:fld id="{7D0101CE-719E-4228-8C3B-0818EECE0DF0}"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D0101CE-719E-4228-8C3B-0818EECE0DF0}"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Looking at the chart from the Albany Institute of History &amp; Art, identify where the materials came from, and the</a:t>
            </a:r>
            <a:r>
              <a:rPr lang="en-US" baseline="0" dirty="0" smtClean="0"/>
              <a:t> relationship of color to different powers.  Stress to students the distances and difficulties of travel and trade across the Mediterranean Sea and Middle East during this time period, and this factors into the value of materials.  Scarcity, distance traveled, difficulty of mining often increases value.</a:t>
            </a:r>
            <a:endParaRPr lang="en-US" dirty="0"/>
          </a:p>
        </p:txBody>
      </p:sp>
      <p:sp>
        <p:nvSpPr>
          <p:cNvPr id="4" name="Slide Number Placeholder 3"/>
          <p:cNvSpPr>
            <a:spLocks noGrp="1"/>
          </p:cNvSpPr>
          <p:nvPr>
            <p:ph type="sldNum" sz="quarter" idx="10"/>
          </p:nvPr>
        </p:nvSpPr>
        <p:spPr/>
        <p:txBody>
          <a:bodyPr/>
          <a:lstStyle/>
          <a:p>
            <a:fld id="{7D0101CE-719E-4228-8C3B-0818EECE0DF0}"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Explain project to students, disseminate materials</a:t>
            </a:r>
            <a:r>
              <a:rPr lang="en-US" baseline="0" dirty="0" smtClean="0"/>
              <a:t> (paper, coloring materials, etc) and leave questions up for their reference.  On second day students should present their creations and explain their answers to the questions.</a:t>
            </a:r>
            <a:endParaRPr lang="en-US" dirty="0"/>
          </a:p>
        </p:txBody>
      </p:sp>
      <p:sp>
        <p:nvSpPr>
          <p:cNvPr id="4" name="Slide Number Placeholder 3"/>
          <p:cNvSpPr>
            <a:spLocks noGrp="1"/>
          </p:cNvSpPr>
          <p:nvPr>
            <p:ph type="sldNum" sz="quarter" idx="10"/>
          </p:nvPr>
        </p:nvSpPr>
        <p:spPr/>
        <p:txBody>
          <a:bodyPr/>
          <a:lstStyle/>
          <a:p>
            <a:fld id="{7D0101CE-719E-4228-8C3B-0818EECE0DF0}" type="slidenum">
              <a:rPr lang="en-US" smtClean="0"/>
              <a:pPr/>
              <a:t>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17219A7F-00B4-40B2-ADB5-872BD52E2AAF}" type="datetimeFigureOut">
              <a:rPr lang="en-US" smtClean="0"/>
              <a:pPr/>
              <a:t>8/23/2013</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7216FBF0-315A-4671-8F31-AB1C78380962}"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7219A7F-00B4-40B2-ADB5-872BD52E2AAF}" type="datetimeFigureOut">
              <a:rPr lang="en-US" smtClean="0"/>
              <a:pPr/>
              <a:t>8/23/2013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16FBF0-315A-4671-8F31-AB1C7838096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17219A7F-00B4-40B2-ADB5-872BD52E2AAF}" type="datetimeFigureOut">
              <a:rPr lang="en-US" smtClean="0"/>
              <a:pPr/>
              <a:t>8/23/2013</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7216FBF0-315A-4671-8F31-AB1C78380962}"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7219A7F-00B4-40B2-ADB5-872BD52E2AAF}" type="datetimeFigureOut">
              <a:rPr lang="en-US" smtClean="0"/>
              <a:pPr/>
              <a:t>8/23/2013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7216FBF0-315A-4671-8F31-AB1C78380962}" type="slidenum">
              <a:rPr lang="en-US" smtClean="0"/>
              <a:pPr/>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17219A7F-00B4-40B2-ADB5-872BD52E2AAF}" type="datetimeFigureOut">
              <a:rPr lang="en-US" smtClean="0"/>
              <a:pPr/>
              <a:t>8/23/2013</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7216FBF0-315A-4671-8F31-AB1C78380962}"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17219A7F-00B4-40B2-ADB5-872BD52E2AAF}" type="datetimeFigureOut">
              <a:rPr lang="en-US" smtClean="0"/>
              <a:pPr/>
              <a:t>8/23/2013</a:t>
            </a:fld>
            <a:endParaRPr lang="en-US"/>
          </a:p>
        </p:txBody>
      </p:sp>
      <p:sp>
        <p:nvSpPr>
          <p:cNvPr id="10" name="Slide Number Placeholder 9"/>
          <p:cNvSpPr>
            <a:spLocks noGrp="1"/>
          </p:cNvSpPr>
          <p:nvPr>
            <p:ph type="sldNum" sz="quarter" idx="16"/>
          </p:nvPr>
        </p:nvSpPr>
        <p:spPr/>
        <p:txBody>
          <a:bodyPr rtlCol="0"/>
          <a:lstStyle/>
          <a:p>
            <a:fld id="{7216FBF0-315A-4671-8F31-AB1C78380962}" type="slidenum">
              <a:rPr lang="en-US" smtClean="0"/>
              <a:pPr/>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17219A7F-00B4-40B2-ADB5-872BD52E2AAF}" type="datetimeFigureOut">
              <a:rPr lang="en-US" smtClean="0"/>
              <a:pPr/>
              <a:t>8/23/2013</a:t>
            </a:fld>
            <a:endParaRPr lang="en-US"/>
          </a:p>
        </p:txBody>
      </p:sp>
      <p:sp>
        <p:nvSpPr>
          <p:cNvPr id="12" name="Slide Number Placeholder 11"/>
          <p:cNvSpPr>
            <a:spLocks noGrp="1"/>
          </p:cNvSpPr>
          <p:nvPr>
            <p:ph type="sldNum" sz="quarter" idx="16"/>
          </p:nvPr>
        </p:nvSpPr>
        <p:spPr/>
        <p:txBody>
          <a:bodyPr rtlCol="0"/>
          <a:lstStyle/>
          <a:p>
            <a:fld id="{7216FBF0-315A-4671-8F31-AB1C78380962}" type="slidenum">
              <a:rPr lang="en-US" smtClean="0"/>
              <a:pPr/>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7219A7F-00B4-40B2-ADB5-872BD52E2AAF}" type="datetimeFigureOut">
              <a:rPr lang="en-US" smtClean="0"/>
              <a:pPr/>
              <a:t>8/23/2013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7216FBF0-315A-4671-8F31-AB1C7838096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219A7F-00B4-40B2-ADB5-872BD52E2AAF}" type="datetimeFigureOut">
              <a:rPr lang="en-US" smtClean="0"/>
              <a:pPr/>
              <a:t>8/23/2013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7216FBF0-315A-4671-8F31-AB1C7838096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7219A7F-00B4-40B2-ADB5-872BD52E2AAF}" type="datetimeFigureOut">
              <a:rPr lang="en-US" smtClean="0"/>
              <a:pPr/>
              <a:t>8/23/2013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7216FBF0-315A-4671-8F31-AB1C78380962}" type="slidenum">
              <a:rPr lang="en-US" smtClean="0"/>
              <a:pPr/>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17219A7F-00B4-40B2-ADB5-872BD52E2AAF}" type="datetimeFigureOut">
              <a:rPr lang="en-US" smtClean="0"/>
              <a:pPr/>
              <a:t>8/23/2013</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7216FBF0-315A-4671-8F31-AB1C78380962}" type="slidenum">
              <a:rPr lang="en-US" smtClean="0"/>
              <a:pPr/>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17219A7F-00B4-40B2-ADB5-872BD52E2AAF}" type="datetimeFigureOut">
              <a:rPr lang="en-US" smtClean="0"/>
              <a:pPr/>
              <a:t>8/23/2013</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7216FBF0-315A-4671-8F31-AB1C7838096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metmuseum.org/toah/hd/egam/hd_egam.htm"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3657600"/>
            <a:ext cx="7010400" cy="1828800"/>
          </a:xfrm>
        </p:spPr>
        <p:txBody>
          <a:bodyPr/>
          <a:lstStyle/>
          <a:p>
            <a:r>
              <a:rPr lang="en-US" dirty="0" smtClean="0"/>
              <a:t>Amulets in Ancient Egypt</a:t>
            </a:r>
            <a:endParaRPr lang="en-US" dirty="0"/>
          </a:p>
        </p:txBody>
      </p:sp>
      <p:sp>
        <p:nvSpPr>
          <p:cNvPr id="3" name="Subtitle 2"/>
          <p:cNvSpPr>
            <a:spLocks noGrp="1"/>
          </p:cNvSpPr>
          <p:nvPr>
            <p:ph type="subTitle" idx="1"/>
          </p:nvPr>
        </p:nvSpPr>
        <p:spPr/>
        <p:txBody>
          <a:bodyPr/>
          <a:lstStyle/>
          <a:p>
            <a:r>
              <a:rPr lang="en-US" dirty="0" smtClean="0"/>
              <a:t>Understand and Creating “Lucky Charms”</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Think About This:  </a:t>
            </a:r>
            <a:endParaRPr lang="en-US" dirty="0"/>
          </a:p>
        </p:txBody>
      </p:sp>
      <p:sp>
        <p:nvSpPr>
          <p:cNvPr id="3" name="Content Placeholder 2"/>
          <p:cNvSpPr>
            <a:spLocks noGrp="1"/>
          </p:cNvSpPr>
          <p:nvPr>
            <p:ph sz="quarter" idx="1"/>
          </p:nvPr>
        </p:nvSpPr>
        <p:spPr/>
        <p:txBody>
          <a:bodyPr>
            <a:normAutofit/>
          </a:bodyPr>
          <a:lstStyle/>
          <a:p>
            <a:pPr>
              <a:buNone/>
            </a:pPr>
            <a:r>
              <a:rPr lang="en-US" sz="2800" dirty="0" smtClean="0"/>
              <a:t>Do you have any object that has special “lucky” powers or represents something powerful or religious?</a:t>
            </a:r>
          </a:p>
          <a:p>
            <a:pPr>
              <a:buNone/>
            </a:pPr>
            <a:endParaRPr lang="en-US" sz="2800" dirty="0"/>
          </a:p>
          <a:p>
            <a:pPr>
              <a:buNone/>
            </a:pPr>
            <a:r>
              <a:rPr lang="en-US" sz="2800" dirty="0" smtClean="0"/>
              <a:t>Write this object down on the margin of your paper and during the lesson think about what </a:t>
            </a:r>
            <a:r>
              <a:rPr lang="en-US" sz="2800" smtClean="0"/>
              <a:t>makes it special</a:t>
            </a:r>
            <a:r>
              <a:rPr lang="en-US" sz="2800" dirty="0" smtClean="0"/>
              <a:t>…</a:t>
            </a:r>
            <a:endParaRPr lang="en-US" sz="28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Amulets in Ancient Egypt</a:t>
            </a:r>
            <a:endParaRPr lang="en-US" dirty="0"/>
          </a:p>
        </p:txBody>
      </p:sp>
      <p:sp>
        <p:nvSpPr>
          <p:cNvPr id="3" name="Content Placeholder 2"/>
          <p:cNvSpPr>
            <a:spLocks noGrp="1"/>
          </p:cNvSpPr>
          <p:nvPr>
            <p:ph sz="quarter" idx="1"/>
          </p:nvPr>
        </p:nvSpPr>
        <p:spPr/>
        <p:txBody>
          <a:bodyPr/>
          <a:lstStyle/>
          <a:p>
            <a:pPr lvl="2">
              <a:buNone/>
            </a:pPr>
            <a:r>
              <a:rPr lang="en-US" u="sng" dirty="0" smtClean="0"/>
              <a:t>In your notebooks write the following questions</a:t>
            </a:r>
          </a:p>
          <a:p>
            <a:r>
              <a:rPr lang="en-US" dirty="0" smtClean="0"/>
              <a:t>What is an Amulet?</a:t>
            </a:r>
          </a:p>
          <a:p>
            <a:r>
              <a:rPr lang="en-US" dirty="0" smtClean="0"/>
              <a:t>What are three major ways amulets were used?</a:t>
            </a:r>
          </a:p>
          <a:p>
            <a:r>
              <a:rPr lang="en-US" dirty="0" smtClean="0"/>
              <a:t>What made the amulet special?</a:t>
            </a:r>
          </a:p>
          <a:p>
            <a:pPr>
              <a:buNone/>
            </a:pPr>
            <a:endParaRPr lang="en-US" dirty="0"/>
          </a:p>
          <a:p>
            <a:pPr algn="ctr">
              <a:buNone/>
            </a:pPr>
            <a:r>
              <a:rPr lang="en-US" dirty="0" smtClean="0">
                <a:hlinkClick r:id="rId3"/>
              </a:rPr>
              <a:t>Metropolitan Museum of Art</a:t>
            </a:r>
            <a:endParaRPr lang="en-US"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Amulets</a:t>
            </a:r>
            <a:endParaRPr lang="en-US" dirty="0"/>
          </a:p>
        </p:txBody>
      </p:sp>
      <p:sp>
        <p:nvSpPr>
          <p:cNvPr id="3" name="Content Placeholder 2"/>
          <p:cNvSpPr>
            <a:spLocks noGrp="1"/>
          </p:cNvSpPr>
          <p:nvPr>
            <p:ph sz="quarter" idx="1"/>
          </p:nvPr>
        </p:nvSpPr>
        <p:spPr/>
        <p:txBody>
          <a:bodyPr/>
          <a:lstStyle/>
          <a:p>
            <a:r>
              <a:rPr lang="en-US" dirty="0" smtClean="0"/>
              <a:t>Created to be worn or carried</a:t>
            </a:r>
          </a:p>
          <a:p>
            <a:r>
              <a:rPr lang="en-US" dirty="0" smtClean="0"/>
              <a:t>Possessed magical or protective powers</a:t>
            </a:r>
          </a:p>
          <a:p>
            <a:r>
              <a:rPr lang="en-US" dirty="0" smtClean="0"/>
              <a:t>The shape, words, material, color, all held importance</a:t>
            </a:r>
          </a:p>
          <a:p>
            <a:pPr>
              <a:buNone/>
            </a:pPr>
            <a:r>
              <a:rPr lang="en-US" i="1" dirty="0" smtClean="0"/>
              <a:t>	What are three examples of amulets people might carry today?</a:t>
            </a:r>
          </a:p>
          <a:p>
            <a:pPr>
              <a:buNone/>
            </a:pPr>
            <a:r>
              <a:rPr lang="en-US" i="1" dirty="0"/>
              <a:t>	</a:t>
            </a:r>
            <a:r>
              <a:rPr lang="en-US" i="1" dirty="0" smtClean="0"/>
              <a:t>What makes these objects powerful?</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smtClean="0"/>
              <a:t>Color and Materials in Jewelry</a:t>
            </a:r>
            <a:r>
              <a:rPr lang="en-US" smtClean="0"/>
              <a:t/>
            </a:r>
            <a:br>
              <a:rPr lang="en-US" smtClean="0"/>
            </a:br>
            <a:endParaRPr lang="en-US"/>
          </a:p>
        </p:txBody>
      </p:sp>
      <p:sp>
        <p:nvSpPr>
          <p:cNvPr id="3" name="Content Placeholder 2"/>
          <p:cNvSpPr>
            <a:spLocks noGrp="1"/>
          </p:cNvSpPr>
          <p:nvPr>
            <p:ph sz="quarter" idx="1"/>
          </p:nvPr>
        </p:nvSpPr>
        <p:spPr/>
        <p:txBody>
          <a:bodyPr/>
          <a:lstStyle/>
          <a:p>
            <a:r>
              <a:rPr lang="en-US" dirty="0" smtClean="0"/>
              <a:t>To the ancient Egyptians, materials and colors that reflected certain ideas had symbolic meaning. Pigments and raw materials were obtained from many sources in the Nile Valley and as trade goods from people who lived around the Mediterranean Sea and beyond. </a:t>
            </a:r>
            <a:r>
              <a:rPr lang="en-US" dirty="0" smtClean="0"/>
              <a:t>The next slide </a:t>
            </a:r>
            <a:r>
              <a:rPr lang="en-US" dirty="0" smtClean="0"/>
              <a:t>is a list of the colors and their symbolism most important to the ancient Egyptians. </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Material World…</a:t>
            </a:r>
            <a:endParaRPr lang="en-US" dirty="0"/>
          </a:p>
        </p:txBody>
      </p:sp>
      <p:sp>
        <p:nvSpPr>
          <p:cNvPr id="5" name="Text Placeholder 4"/>
          <p:cNvSpPr>
            <a:spLocks noGrp="1"/>
          </p:cNvSpPr>
          <p:nvPr>
            <p:ph type="body" idx="2"/>
          </p:nvPr>
        </p:nvSpPr>
        <p:spPr/>
        <p:txBody>
          <a:bodyPr>
            <a:normAutofit fontScale="70000" lnSpcReduction="20000"/>
          </a:bodyPr>
          <a:lstStyle/>
          <a:p>
            <a:r>
              <a:rPr lang="en-US" sz="2400" dirty="0" smtClean="0"/>
              <a:t>Looking at the chart:</a:t>
            </a:r>
          </a:p>
          <a:p>
            <a:pPr>
              <a:buFont typeface="Arial" pitchFamily="34" charset="0"/>
              <a:buChar char="•"/>
            </a:pPr>
            <a:r>
              <a:rPr lang="en-US" sz="2400" dirty="0" smtClean="0"/>
              <a:t>Identify the importance of the different colors.</a:t>
            </a:r>
          </a:p>
          <a:p>
            <a:pPr>
              <a:buFont typeface="Arial" pitchFamily="34" charset="0"/>
              <a:buChar char="•"/>
            </a:pPr>
            <a:r>
              <a:rPr lang="en-US" sz="2400" dirty="0" smtClean="0"/>
              <a:t>Note where the raw materials came from.</a:t>
            </a:r>
          </a:p>
          <a:p>
            <a:pPr>
              <a:buFont typeface="Arial" pitchFamily="34" charset="0"/>
              <a:buChar char="•"/>
            </a:pPr>
            <a:r>
              <a:rPr lang="en-US" sz="2400" dirty="0" smtClean="0"/>
              <a:t>Why might materials from far away be more valuable?</a:t>
            </a:r>
            <a:endParaRPr lang="en-US" sz="2400" dirty="0"/>
          </a:p>
        </p:txBody>
      </p:sp>
      <p:pic>
        <p:nvPicPr>
          <p:cNvPr id="1027" name="Picture 3"/>
          <p:cNvPicPr>
            <a:picLocks noGrp="1" noChangeAspect="1" noChangeArrowheads="1"/>
          </p:cNvPicPr>
          <p:nvPr>
            <p:ph sz="quarter" idx="1"/>
          </p:nvPr>
        </p:nvPicPr>
        <p:blipFill>
          <a:blip r:embed="rId3" cstate="print"/>
          <a:srcRect/>
          <a:stretch>
            <a:fillRect/>
          </a:stretch>
        </p:blipFill>
        <p:spPr bwMode="auto">
          <a:xfrm>
            <a:off x="3431409" y="1752600"/>
            <a:ext cx="4262381" cy="4419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Amulets Today</a:t>
            </a:r>
            <a:endParaRPr lang="en-US" dirty="0"/>
          </a:p>
        </p:txBody>
      </p:sp>
      <p:sp>
        <p:nvSpPr>
          <p:cNvPr id="4" name="Text Placeholder 3"/>
          <p:cNvSpPr>
            <a:spLocks noGrp="1"/>
          </p:cNvSpPr>
          <p:nvPr>
            <p:ph type="body" idx="2"/>
          </p:nvPr>
        </p:nvSpPr>
        <p:spPr/>
        <p:txBody>
          <a:bodyPr>
            <a:noAutofit/>
          </a:bodyPr>
          <a:lstStyle/>
          <a:p>
            <a:r>
              <a:rPr lang="en-US" sz="2000" dirty="0" smtClean="0"/>
              <a:t>What is its purpose?</a:t>
            </a:r>
          </a:p>
          <a:p>
            <a:r>
              <a:rPr lang="en-US" sz="2000" dirty="0" smtClean="0"/>
              <a:t>How is it carried?</a:t>
            </a:r>
          </a:p>
          <a:p>
            <a:r>
              <a:rPr lang="en-US" sz="2000" dirty="0" smtClean="0"/>
              <a:t>What is it made of?</a:t>
            </a:r>
          </a:p>
          <a:p>
            <a:r>
              <a:rPr lang="en-US" sz="2000" dirty="0" smtClean="0"/>
              <a:t>What color?</a:t>
            </a:r>
          </a:p>
          <a:p>
            <a:r>
              <a:rPr lang="en-US" sz="2000" dirty="0" smtClean="0"/>
              <a:t>Words or symbols? </a:t>
            </a:r>
            <a:endParaRPr lang="en-US" sz="2000" dirty="0"/>
          </a:p>
        </p:txBody>
      </p:sp>
      <p:sp>
        <p:nvSpPr>
          <p:cNvPr id="3" name="Content Placeholder 2"/>
          <p:cNvSpPr>
            <a:spLocks noGrp="1"/>
          </p:cNvSpPr>
          <p:nvPr>
            <p:ph sz="quarter" idx="1"/>
          </p:nvPr>
        </p:nvSpPr>
        <p:spPr/>
        <p:txBody>
          <a:bodyPr>
            <a:normAutofit fontScale="77500" lnSpcReduction="20000"/>
          </a:bodyPr>
          <a:lstStyle/>
          <a:p>
            <a:endParaRPr lang="en-US" dirty="0" smtClean="0"/>
          </a:p>
          <a:p>
            <a:pPr>
              <a:buNone/>
            </a:pPr>
            <a:r>
              <a:rPr lang="en-US" sz="3200" b="1" dirty="0" smtClean="0"/>
              <a:t>Now you are going to create your own amulet.</a:t>
            </a:r>
          </a:p>
          <a:p>
            <a:pPr>
              <a:buNone/>
            </a:pPr>
            <a:r>
              <a:rPr lang="en-US" sz="3200" b="1" dirty="0" smtClean="0"/>
              <a:t>  </a:t>
            </a:r>
          </a:p>
          <a:p>
            <a:r>
              <a:rPr lang="en-US" sz="3200" dirty="0" smtClean="0"/>
              <a:t>Think about the things you have seen and discussed today as you create.  </a:t>
            </a:r>
          </a:p>
          <a:p>
            <a:r>
              <a:rPr lang="en-US" sz="3200" dirty="0" smtClean="0"/>
              <a:t>Your amulet should be either worn or stand alone, and will have some special or magical power.</a:t>
            </a:r>
          </a:p>
          <a:p>
            <a:r>
              <a:rPr lang="en-US" sz="3200" dirty="0" smtClean="0"/>
              <a:t>As you create your amulet you must answer the questions</a:t>
            </a:r>
            <a:r>
              <a:rPr lang="en-US" sz="3200" dirty="0" smtClean="0">
                <a:sym typeface="Wingdings" pitchFamily="2" charset="2"/>
              </a:rPr>
              <a:t>.</a:t>
            </a:r>
          </a:p>
          <a:p>
            <a:r>
              <a:rPr lang="en-US" sz="3200" dirty="0" smtClean="0">
                <a:sym typeface="Wingdings" pitchFamily="2" charset="2"/>
              </a:rPr>
              <a:t>When finished, everyone will present their amulet to the class.</a:t>
            </a:r>
            <a:endParaRPr lang="en-US" sz="3200" dirty="0" smtClean="0"/>
          </a:p>
          <a:p>
            <a:endParaRPr lang="en-US" dirty="0" smtClean="0"/>
          </a:p>
          <a:p>
            <a:pPr>
              <a:buNone/>
            </a:pPr>
            <a:endParaRPr lang="en-US" dirty="0" smtClean="0"/>
          </a:p>
          <a:p>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190</TotalTime>
  <Words>509</Words>
  <Application>Microsoft Office PowerPoint</Application>
  <PresentationFormat>On-screen Show (4:3)</PresentationFormat>
  <Paragraphs>52</Paragraphs>
  <Slides>7</Slides>
  <Notes>7</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Median</vt:lpstr>
      <vt:lpstr>Amulets in Ancient Egypt</vt:lpstr>
      <vt:lpstr>Think About This:  </vt:lpstr>
      <vt:lpstr>Amulets in Ancient Egypt</vt:lpstr>
      <vt:lpstr>Amulets</vt:lpstr>
      <vt:lpstr>Color and Materials in Jewelry </vt:lpstr>
      <vt:lpstr>A Material World…</vt:lpstr>
      <vt:lpstr>Amulets Today</vt:lpstr>
    </vt:vector>
  </TitlesOfParts>
  <Company>Lenovo</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Amulets in Ancient Egypt</dc:title>
  <dc:creator>carrie</dc:creator>
  <cp:lastModifiedBy>Erika Sanger</cp:lastModifiedBy>
  <cp:revision>16</cp:revision>
  <dcterms:created xsi:type="dcterms:W3CDTF">2013-02-25T17:15:03Z</dcterms:created>
  <dcterms:modified xsi:type="dcterms:W3CDTF">2013-08-23T18:00:39Z</dcterms:modified>
</cp:coreProperties>
</file>